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2" r:id="rId3"/>
    <p:sldId id="258" r:id="rId4"/>
    <p:sldId id="265" r:id="rId5"/>
    <p:sldId id="274" r:id="rId6"/>
    <p:sldId id="266" r:id="rId7"/>
    <p:sldId id="263" r:id="rId8"/>
    <p:sldId id="287" r:id="rId9"/>
    <p:sldId id="284" r:id="rId10"/>
    <p:sldId id="285" r:id="rId11"/>
    <p:sldId id="286" r:id="rId12"/>
    <p:sldId id="259" r:id="rId13"/>
    <p:sldId id="288" r:id="rId14"/>
    <p:sldId id="270" r:id="rId15"/>
    <p:sldId id="275" r:id="rId16"/>
    <p:sldId id="271" r:id="rId17"/>
    <p:sldId id="261" r:id="rId18"/>
    <p:sldId id="260" r:id="rId19"/>
    <p:sldId id="283" r:id="rId20"/>
    <p:sldId id="272" r:id="rId21"/>
    <p:sldId id="273" r:id="rId22"/>
    <p:sldId id="276" r:id="rId23"/>
    <p:sldId id="277" r:id="rId24"/>
    <p:sldId id="280" r:id="rId25"/>
    <p:sldId id="278" r:id="rId26"/>
    <p:sldId id="279" r:id="rId27"/>
    <p:sldId id="281" r:id="rId28"/>
    <p:sldId id="282" r:id="rId29"/>
  </p:sldIdLst>
  <p:sldSz cx="9144000" cy="6858000" type="screen4x3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autoTitleDeleted val="1"/>
    <c:plotArea>
      <c:layout/>
      <c:lineChart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rekenzwak</c:v>
                </c:pt>
              </c:strCache>
            </c:strRef>
          </c:tx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</c:numCache>
            </c:numRef>
          </c:cat>
          <c:val>
            <c:numRef>
              <c:f>Blad1!$B$2:$B$10</c:f>
              <c:numCache>
                <c:formatCode>General</c:formatCode>
                <c:ptCount val="9"/>
                <c:pt idx="0">
                  <c:v>31</c:v>
                </c:pt>
                <c:pt idx="1">
                  <c:v>31.3</c:v>
                </c:pt>
                <c:pt idx="2">
                  <c:v>66.7</c:v>
                </c:pt>
                <c:pt idx="3">
                  <c:v>69.2</c:v>
                </c:pt>
                <c:pt idx="5">
                  <c:v>6.9</c:v>
                </c:pt>
                <c:pt idx="6">
                  <c:v>28.1</c:v>
                </c:pt>
                <c:pt idx="7">
                  <c:v>33.300000000000011</c:v>
                </c:pt>
                <c:pt idx="8">
                  <c:v>46.2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normaal</c:v>
                </c:pt>
              </c:strCache>
            </c:strRef>
          </c:tx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</c:numCache>
            </c:numRef>
          </c:cat>
          <c:val>
            <c:numRef>
              <c:f>Blad1!$C$2:$C$10</c:f>
              <c:numCache>
                <c:formatCode>General</c:formatCode>
                <c:ptCount val="9"/>
                <c:pt idx="0">
                  <c:v>52.9</c:v>
                </c:pt>
                <c:pt idx="1">
                  <c:v>72.2</c:v>
                </c:pt>
                <c:pt idx="2">
                  <c:v>82.4</c:v>
                </c:pt>
                <c:pt idx="3">
                  <c:v>83.6</c:v>
                </c:pt>
                <c:pt idx="5">
                  <c:v>30.6</c:v>
                </c:pt>
                <c:pt idx="6">
                  <c:v>65.5</c:v>
                </c:pt>
                <c:pt idx="7">
                  <c:v>59.5</c:v>
                </c:pt>
                <c:pt idx="8">
                  <c:v>63.9</c:v>
                </c:pt>
              </c:numCache>
            </c:numRef>
          </c:val>
        </c:ser>
        <c:marker val="1"/>
        <c:axId val="49139712"/>
        <c:axId val="72948736"/>
      </c:lineChart>
      <c:catAx>
        <c:axId val="49139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BE" dirty="0" smtClean="0"/>
                  <a:t>10:40</a:t>
                </a:r>
                <a:endParaRPr lang="nl-BE" dirty="0"/>
              </a:p>
            </c:rich>
          </c:tx>
          <c:layout>
            <c:manualLayout>
              <c:xMode val="edge"/>
              <c:yMode val="edge"/>
              <c:x val="0.2348228346456693"/>
              <c:y val="0.79045718503937001"/>
            </c:manualLayout>
          </c:layout>
        </c:title>
        <c:numFmt formatCode="General" sourceLinked="1"/>
        <c:majorTickMark val="none"/>
        <c:tickLblPos val="nextTo"/>
        <c:crossAx val="72948736"/>
        <c:crosses val="autoZero"/>
        <c:auto val="1"/>
        <c:lblAlgn val="ctr"/>
        <c:lblOffset val="100"/>
      </c:catAx>
      <c:valAx>
        <c:axId val="72948736"/>
        <c:scaling>
          <c:orientation val="minMax"/>
          <c:max val="90"/>
          <c:min val="0"/>
        </c:scaling>
        <c:axPos val="l"/>
        <c:numFmt formatCode="General" sourceLinked="1"/>
        <c:tickLblPos val="nextTo"/>
        <c:crossAx val="49139712"/>
        <c:crosses val="autoZero"/>
        <c:crossBetween val="between"/>
        <c:majorUnit val="20"/>
      </c:valAx>
    </c:plotArea>
    <c:legend>
      <c:legendPos val="b"/>
    </c:legend>
    <c:plotVisOnly val="1"/>
  </c:chart>
  <c:txPr>
    <a:bodyPr/>
    <a:lstStyle/>
    <a:p>
      <a:pPr>
        <a:defRPr sz="1800"/>
      </a:pPr>
      <a:endParaRPr lang="nl-BE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0.72657</cdr:x>
      <cdr:y>0.79102</cdr:y>
    </cdr:from>
    <cdr:to>
      <cdr:x>0.85547</cdr:x>
      <cdr:y>0.86133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4429156" y="3214710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l-BE" sz="1800" b="1" dirty="0" smtClean="0"/>
            <a:t>11:42</a:t>
          </a:r>
          <a:endParaRPr lang="nl-BE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D11CF-D32B-4137-B5F1-246436CABE85}" type="datetimeFigureOut">
              <a:rPr lang="nl-BE" smtClean="0"/>
              <a:t>27/06/2011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052FE-54FD-48F2-842E-D88D78BEA79C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256F0-6975-4433-B997-EB7C5F2DE8E0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3928D-2659-4547-8AEA-8B60745A667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1E04A-7272-4FD1-BCD0-7D7D7F21FA2E}" type="slidenum">
              <a:rPr lang="nl-NL" smtClean="0"/>
              <a:pPr/>
              <a:t>17</a:t>
            </a:fld>
            <a:endParaRPr lang="nl-NL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CA2990-24F4-49B4-9D1B-3F223130F88C}" type="datetimeFigureOut">
              <a:rPr lang="nl-BE" smtClean="0"/>
              <a:pPr/>
              <a:t>27/06/2011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95E30A-E5D8-41E6-BDCA-C6EEF97CCC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Kloklezen</a:t>
            </a:r>
            <a:r>
              <a:rPr lang="nl-BE" dirty="0" smtClean="0"/>
              <a:t>: een complexe vaardigheid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Stand van zaken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Impact van rekenmoeilijkheden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Voornamelijk moeilijkheden met complexe taken: analoog </a:t>
            </a:r>
            <a:r>
              <a:rPr lang="nl-BE" dirty="0" err="1" smtClean="0"/>
              <a:t>5-min</a:t>
            </a:r>
            <a:r>
              <a:rPr lang="nl-BE" dirty="0" smtClean="0"/>
              <a:t> en </a:t>
            </a:r>
            <a:r>
              <a:rPr lang="nl-BE" dirty="0" err="1" smtClean="0"/>
              <a:t>1-min</a:t>
            </a:r>
            <a:r>
              <a:rPr lang="nl-BE" dirty="0" smtClean="0"/>
              <a:t> door combinatie procedurele en geheugenstrategieën</a:t>
            </a:r>
          </a:p>
          <a:p>
            <a:endParaRPr lang="nl-BE" dirty="0"/>
          </a:p>
        </p:txBody>
      </p:sp>
      <p:graphicFrame>
        <p:nvGraphicFramePr>
          <p:cNvPr id="4" name="Grafiek 3"/>
          <p:cNvGraphicFramePr/>
          <p:nvPr/>
        </p:nvGraphicFramePr>
        <p:xfrm>
          <a:off x="714348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Impact rekenmoeilijkheden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Rekenzwakke kinderen maken meer fouten</a:t>
            </a:r>
          </a:p>
          <a:p>
            <a:pPr lvl="1"/>
            <a:r>
              <a:rPr lang="nl-BE" dirty="0" smtClean="0"/>
              <a:t>Zelfde types fouten</a:t>
            </a:r>
          </a:p>
          <a:p>
            <a:pPr lvl="1"/>
            <a:r>
              <a:rPr lang="nl-BE" dirty="0" smtClean="0"/>
              <a:t>Vaker in combinatie</a:t>
            </a:r>
          </a:p>
          <a:p>
            <a:r>
              <a:rPr lang="nl-BE" dirty="0" smtClean="0"/>
              <a:t>Meest voorkomend:</a:t>
            </a:r>
          </a:p>
          <a:p>
            <a:pPr lvl="1"/>
            <a:r>
              <a:rPr lang="nl-BE" dirty="0" smtClean="0"/>
              <a:t>Verkeerde interpretatie van getallen </a:t>
            </a:r>
          </a:p>
          <a:p>
            <a:pPr lvl="1"/>
            <a:r>
              <a:rPr lang="nl-BE" dirty="0" smtClean="0"/>
              <a:t>Telfouten </a:t>
            </a:r>
          </a:p>
          <a:p>
            <a:pPr lvl="1"/>
            <a:r>
              <a:rPr lang="nl-BE" dirty="0" smtClean="0"/>
              <a:t>Fout referentiepunt gebruiken</a:t>
            </a:r>
          </a:p>
          <a:p>
            <a:pPr lvl="1"/>
            <a:r>
              <a:rPr lang="nl-BE" dirty="0" smtClean="0"/>
              <a:t>Wijzers omwisselen</a:t>
            </a:r>
          </a:p>
          <a:p>
            <a:pPr lvl="1"/>
            <a:r>
              <a:rPr lang="nl-BE" dirty="0" smtClean="0"/>
              <a:t>Voor en over omwisselen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00420" cy="1162050"/>
          </a:xfrm>
        </p:spPr>
        <p:txBody>
          <a:bodyPr>
            <a:noAutofit/>
          </a:bodyPr>
          <a:lstStyle/>
          <a:p>
            <a:r>
              <a:rPr lang="nl-BE" sz="2400" dirty="0" err="1" smtClean="0"/>
              <a:t>Kloklezen</a:t>
            </a:r>
            <a:r>
              <a:rPr lang="nl-BE" sz="2400" dirty="0" smtClean="0"/>
              <a:t> als onderdeel van wiskunde?</a:t>
            </a:r>
            <a:endParaRPr lang="nl-BE" sz="24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686172" cy="4691063"/>
          </a:xfrm>
        </p:spPr>
        <p:txBody>
          <a:bodyPr>
            <a:noAutofit/>
          </a:bodyPr>
          <a:lstStyle/>
          <a:p>
            <a:r>
              <a:rPr lang="nl-BE" sz="1800" dirty="0" smtClean="0"/>
              <a:t>Ja maar ook een ruimtelijke en talige component</a:t>
            </a:r>
          </a:p>
          <a:p>
            <a:r>
              <a:rPr lang="nl-BE" sz="1800" dirty="0" smtClean="0"/>
              <a:t>Matige correlatie (.41 tot .63 afhankelijk van leerjaar)</a:t>
            </a:r>
            <a:endParaRPr lang="nl-BE" sz="1800" dirty="0"/>
          </a:p>
          <a:p>
            <a:r>
              <a:rPr lang="nl-BE" sz="1800" dirty="0" smtClean="0"/>
              <a:t>Kinderen met rekenmoeilijkheden presteren significant zwakker in bijna elk leerjaar</a:t>
            </a:r>
          </a:p>
          <a:p>
            <a:r>
              <a:rPr lang="nl-BE" sz="1800" dirty="0" smtClean="0"/>
              <a:t>Kinderen met moeilijkheden maken fouten die gerelateerd zijn aan zowel rekenen, taal als ruimtelijk inzicht</a:t>
            </a:r>
          </a:p>
          <a:p>
            <a:r>
              <a:rPr lang="nl-BE" sz="1800" dirty="0" smtClean="0"/>
              <a:t>-&gt; aandacht voor 3 aspecten in onderwijs!</a:t>
            </a:r>
          </a:p>
          <a:p>
            <a:endParaRPr lang="nl-BE" sz="1800" dirty="0"/>
          </a:p>
        </p:txBody>
      </p:sp>
      <p:pic>
        <p:nvPicPr>
          <p:cNvPr id="4" name="Tijdelijke aanduiding voor inhoud 3" descr="getallenlijn naar klok (2).T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285728"/>
            <a:ext cx="4486609" cy="6327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Deel 2</a:t>
            </a:r>
            <a:br>
              <a:rPr lang="nl-BE" dirty="0" smtClean="0"/>
            </a:br>
            <a:r>
              <a:rPr lang="nl-BE" dirty="0" err="1" smtClean="0"/>
              <a:t>kloklezen</a:t>
            </a:r>
            <a:r>
              <a:rPr lang="nl-BE" dirty="0" smtClean="0"/>
              <a:t> in het curriculum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err="1" smtClean="0"/>
              <a:t>Kloklezen</a:t>
            </a:r>
            <a:r>
              <a:rPr lang="nl-BE" dirty="0" smtClean="0"/>
              <a:t> = moeilijk voor zowel leerlingen als leerkrachten:</a:t>
            </a:r>
          </a:p>
          <a:p>
            <a:pPr lvl="1"/>
            <a:r>
              <a:rPr lang="nl-BE" dirty="0" smtClean="0"/>
              <a:t>Weten vaak niet goed hoe ze dit moeten aanbrengen</a:t>
            </a:r>
          </a:p>
          <a:p>
            <a:pPr lvl="1"/>
            <a:r>
              <a:rPr lang="nl-BE" dirty="0" smtClean="0"/>
              <a:t>Weinig achtergrond uit opleiding</a:t>
            </a:r>
          </a:p>
          <a:p>
            <a:pPr lvl="1"/>
            <a:r>
              <a:rPr lang="nl-BE" dirty="0" smtClean="0"/>
              <a:t>Weinig eenduidigheid in rekenmethodes</a:t>
            </a:r>
          </a:p>
          <a:p>
            <a:r>
              <a:rPr lang="nl-BE" dirty="0" smtClean="0"/>
              <a:t>Eindtermen laten zeer veel vrijheid</a:t>
            </a:r>
          </a:p>
          <a:p>
            <a:pPr lvl="1"/>
            <a:r>
              <a:rPr lang="nl-BE" dirty="0" err="1" smtClean="0"/>
              <a:t>Kloklezen</a:t>
            </a:r>
            <a:r>
              <a:rPr lang="nl-BE" dirty="0" smtClean="0"/>
              <a:t> moet verworven zijn aan einde lager onderwijs</a:t>
            </a:r>
          </a:p>
          <a:p>
            <a:r>
              <a:rPr lang="nl-BE" dirty="0" smtClean="0"/>
              <a:t>Leerplannen verschillen naargelang onderwijsnet</a:t>
            </a:r>
          </a:p>
          <a:p>
            <a:r>
              <a:rPr lang="nl-BE" dirty="0" smtClean="0"/>
              <a:t>Geen onderzoek beschikbaar dat duidelijkheid brengt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Kloklezen</a:t>
            </a:r>
            <a:r>
              <a:rPr lang="nl-BE" dirty="0" smtClean="0"/>
              <a:t> in het curriculum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Leren we </a:t>
            </a:r>
            <a:r>
              <a:rPr lang="nl-BE" dirty="0" err="1" smtClean="0"/>
              <a:t>kloklezen</a:t>
            </a:r>
            <a:r>
              <a:rPr lang="nl-BE" dirty="0" smtClean="0"/>
              <a:t> op de meest effectieve en meest efficiënte manier aan? </a:t>
            </a:r>
          </a:p>
          <a:p>
            <a:r>
              <a:rPr lang="nl-BE" dirty="0" smtClean="0"/>
              <a:t>Huidig curriculum:</a:t>
            </a:r>
          </a:p>
          <a:p>
            <a:pPr lvl="1"/>
            <a:r>
              <a:rPr lang="nl-BE" dirty="0" err="1" smtClean="0"/>
              <a:t>Kloklezen</a:t>
            </a:r>
            <a:r>
              <a:rPr lang="nl-BE" dirty="0" smtClean="0"/>
              <a:t> binnen wiskundecurriculum</a:t>
            </a:r>
          </a:p>
          <a:p>
            <a:pPr lvl="1"/>
            <a:r>
              <a:rPr lang="nl-BE" dirty="0" smtClean="0"/>
              <a:t>Beperkt aantal lessen en oefeningen</a:t>
            </a:r>
          </a:p>
          <a:p>
            <a:pPr lvl="1"/>
            <a:r>
              <a:rPr lang="nl-BE" dirty="0" smtClean="0"/>
              <a:t>Opbouw:</a:t>
            </a:r>
          </a:p>
          <a:p>
            <a:pPr lvl="2"/>
            <a:r>
              <a:rPr lang="nl-BE" dirty="0" smtClean="0"/>
              <a:t>L1: uur en half uur (analoog)</a:t>
            </a:r>
          </a:p>
          <a:p>
            <a:pPr lvl="2"/>
            <a:r>
              <a:rPr lang="nl-BE" dirty="0" smtClean="0"/>
              <a:t>L2: kwartier (analoog)</a:t>
            </a:r>
          </a:p>
          <a:p>
            <a:pPr lvl="2"/>
            <a:r>
              <a:rPr lang="nl-BE" dirty="0" smtClean="0"/>
              <a:t>L3: 5 minuten (analoog en digitaal)</a:t>
            </a:r>
          </a:p>
          <a:p>
            <a:pPr lvl="2"/>
            <a:r>
              <a:rPr lang="nl-BE" dirty="0" smtClean="0"/>
              <a:t>L4: 1 minuut (analoog en digitaal)</a:t>
            </a:r>
            <a:endParaRPr lang="nl-BE" dirty="0"/>
          </a:p>
        </p:txBody>
      </p:sp>
      <p:sp>
        <p:nvSpPr>
          <p:cNvPr id="7" name="Rechteraccolade 6"/>
          <p:cNvSpPr/>
          <p:nvPr/>
        </p:nvSpPr>
        <p:spPr>
          <a:xfrm>
            <a:off x="5929322" y="4000504"/>
            <a:ext cx="428628" cy="16430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/>
          <p:cNvSpPr txBox="1"/>
          <p:nvPr/>
        </p:nvSpPr>
        <p:spPr>
          <a:xfrm>
            <a:off x="6357950" y="4143380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“</a:t>
            </a:r>
            <a:r>
              <a:rPr lang="nl-BE" dirty="0" err="1" smtClean="0"/>
              <a:t>evidence</a:t>
            </a:r>
            <a:r>
              <a:rPr lang="nl-BE" dirty="0" smtClean="0"/>
              <a:t> </a:t>
            </a:r>
            <a:r>
              <a:rPr lang="nl-BE" dirty="0" err="1" smtClean="0"/>
              <a:t>based</a:t>
            </a:r>
            <a:r>
              <a:rPr lang="nl-BE" dirty="0" smtClean="0"/>
              <a:t>”: gebaseerd op ontwikkelingstheorie van Case (1986)</a:t>
            </a:r>
          </a:p>
          <a:p>
            <a:pPr algn="ctr"/>
            <a:r>
              <a:rPr lang="nl-BE" dirty="0" smtClean="0"/>
              <a:t>-&gt; gedateerd?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Vergelijking </a:t>
            </a:r>
            <a:r>
              <a:rPr lang="nl-BE" dirty="0" err="1" smtClean="0"/>
              <a:t>vlaanderen</a:t>
            </a:r>
            <a:r>
              <a:rPr lang="nl-BE" dirty="0" smtClean="0"/>
              <a:t> - </a:t>
            </a:r>
            <a:r>
              <a:rPr lang="nl-BE" dirty="0" err="1" smtClean="0"/>
              <a:t>china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Chinese kinderen presteren beter op wiskunde</a:t>
            </a:r>
          </a:p>
          <a:p>
            <a:pPr lvl="1"/>
            <a:r>
              <a:rPr lang="nl-BE" dirty="0" smtClean="0"/>
              <a:t>Diverse beïnvloedende factoren: onderwijssysteem, waarden, attitude </a:t>
            </a:r>
            <a:r>
              <a:rPr lang="nl-BE" dirty="0" err="1" smtClean="0"/>
              <a:t>tav</a:t>
            </a:r>
            <a:r>
              <a:rPr lang="nl-BE" dirty="0" smtClean="0"/>
              <a:t> leren, ouderlijke betrokkenheid, </a:t>
            </a:r>
            <a:r>
              <a:rPr lang="nl-BE" dirty="0" err="1" smtClean="0"/>
              <a:t>etc</a:t>
            </a:r>
            <a:endParaRPr lang="nl-BE" dirty="0" smtClean="0"/>
          </a:p>
          <a:p>
            <a:pPr lvl="1"/>
            <a:r>
              <a:rPr lang="nl-BE" dirty="0" smtClean="0"/>
              <a:t>Rol van curriculum?</a:t>
            </a:r>
          </a:p>
          <a:p>
            <a:pPr lvl="2"/>
            <a:r>
              <a:rPr lang="nl-BE" dirty="0" smtClean="0"/>
              <a:t>Curriculum = </a:t>
            </a:r>
            <a:r>
              <a:rPr lang="en-US" i="1" dirty="0" smtClean="0"/>
              <a:t>sequence</a:t>
            </a:r>
            <a:r>
              <a:rPr lang="en-US" dirty="0" smtClean="0"/>
              <a:t> of learning opportunities provided to students in their study of </a:t>
            </a:r>
            <a:r>
              <a:rPr lang="en-US" i="1" dirty="0" smtClean="0"/>
              <a:t>specific content</a:t>
            </a:r>
          </a:p>
          <a:p>
            <a:pPr lvl="2"/>
            <a:r>
              <a:rPr lang="en-US" dirty="0" err="1" smtClean="0"/>
              <a:t>Eindtermen</a:t>
            </a:r>
            <a:r>
              <a:rPr lang="en-US" dirty="0" smtClean="0"/>
              <a:t> (</a:t>
            </a:r>
            <a:r>
              <a:rPr lang="en-US" dirty="0" err="1" smtClean="0"/>
              <a:t>overheid</a:t>
            </a:r>
            <a:r>
              <a:rPr lang="en-US" dirty="0" smtClean="0"/>
              <a:t>) -&gt; </a:t>
            </a:r>
            <a:r>
              <a:rPr lang="en-US" dirty="0" err="1" smtClean="0"/>
              <a:t>leerplannen</a:t>
            </a:r>
            <a:r>
              <a:rPr lang="en-US" dirty="0" smtClean="0"/>
              <a:t> (</a:t>
            </a:r>
            <a:r>
              <a:rPr lang="en-US" dirty="0" err="1" smtClean="0"/>
              <a:t>netten</a:t>
            </a:r>
            <a:r>
              <a:rPr lang="en-US" dirty="0" smtClean="0"/>
              <a:t>) -&gt; </a:t>
            </a:r>
            <a:r>
              <a:rPr lang="en-US" dirty="0" err="1" smtClean="0"/>
              <a:t>leermethodes</a:t>
            </a:r>
            <a:r>
              <a:rPr lang="en-US" dirty="0" smtClean="0"/>
              <a:t>/</a:t>
            </a:r>
            <a:r>
              <a:rPr lang="en-US" dirty="0" err="1" smtClean="0"/>
              <a:t>handboeken</a:t>
            </a:r>
            <a:r>
              <a:rPr lang="en-US" dirty="0" smtClean="0"/>
              <a:t> (school) -&gt; </a:t>
            </a:r>
            <a:r>
              <a:rPr lang="en-US" dirty="0" err="1" smtClean="0"/>
              <a:t>leerkracht</a:t>
            </a:r>
            <a:r>
              <a:rPr lang="en-US" dirty="0" smtClean="0"/>
              <a:t> (</a:t>
            </a:r>
            <a:r>
              <a:rPr lang="en-US" dirty="0" err="1" smtClean="0"/>
              <a:t>klas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Vergelijking</a:t>
            </a:r>
            <a:r>
              <a:rPr lang="en-US" dirty="0" smtClean="0"/>
              <a:t> van </a:t>
            </a:r>
            <a:r>
              <a:rPr lang="en-US" dirty="0" err="1" smtClean="0"/>
              <a:t>eindtermen</a:t>
            </a:r>
            <a:r>
              <a:rPr lang="en-US" dirty="0" smtClean="0"/>
              <a:t>, </a:t>
            </a:r>
            <a:r>
              <a:rPr lang="en-US" dirty="0" err="1" smtClean="0"/>
              <a:t>leerplan</a:t>
            </a:r>
            <a:r>
              <a:rPr lang="en-US" dirty="0" smtClean="0"/>
              <a:t> en </a:t>
            </a:r>
            <a:r>
              <a:rPr lang="en-US" dirty="0" err="1" smtClean="0"/>
              <a:t>handboek</a:t>
            </a:r>
            <a:r>
              <a:rPr lang="en-US" dirty="0" smtClean="0"/>
              <a:t> in China en </a:t>
            </a:r>
            <a:r>
              <a:rPr lang="en-US" dirty="0" err="1" smtClean="0"/>
              <a:t>Vlaanderen</a:t>
            </a:r>
            <a:r>
              <a:rPr lang="en-US" dirty="0" smtClean="0"/>
              <a:t> -&gt; </a:t>
            </a:r>
            <a:r>
              <a:rPr lang="en-US" dirty="0" err="1" smtClean="0"/>
              <a:t>leidt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alternatief</a:t>
            </a:r>
            <a:r>
              <a:rPr lang="en-US" dirty="0" smtClean="0"/>
              <a:t> curriculum tot </a:t>
            </a:r>
            <a:r>
              <a:rPr lang="en-US" dirty="0" err="1" smtClean="0"/>
              <a:t>andere</a:t>
            </a:r>
            <a:r>
              <a:rPr lang="en-US" dirty="0" smtClean="0"/>
              <a:t> (</a:t>
            </a:r>
            <a:r>
              <a:rPr lang="en-US" dirty="0" err="1" smtClean="0"/>
              <a:t>betere</a:t>
            </a:r>
            <a:r>
              <a:rPr lang="en-US" dirty="0" smtClean="0"/>
              <a:t>) </a:t>
            </a:r>
            <a:r>
              <a:rPr lang="en-US" dirty="0" err="1" smtClean="0"/>
              <a:t>resultaten</a:t>
            </a:r>
            <a:r>
              <a:rPr lang="en-US" dirty="0" smtClean="0"/>
              <a:t>?</a:t>
            </a: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Vergelijking </a:t>
            </a:r>
            <a:r>
              <a:rPr lang="nl-BE" dirty="0" err="1" smtClean="0"/>
              <a:t>vlaanderen</a:t>
            </a:r>
            <a:r>
              <a:rPr lang="nl-BE" dirty="0" smtClean="0"/>
              <a:t> - China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Sample: 10959 Chinese kinderen versus 784 Vlaamse kinderen (L3-L6)</a:t>
            </a:r>
          </a:p>
          <a:p>
            <a:r>
              <a:rPr lang="nl-BE" dirty="0" smtClean="0"/>
              <a:t>Kwalitatieve vergelijking van curriculum en handboeken</a:t>
            </a:r>
          </a:p>
          <a:p>
            <a:r>
              <a:rPr lang="nl-BE" dirty="0" smtClean="0"/>
              <a:t>Kwantitatieve vergelijking van vaardigheden </a:t>
            </a:r>
            <a:r>
              <a:rPr lang="nl-BE" dirty="0" err="1" smtClean="0"/>
              <a:t>mbt</a:t>
            </a:r>
            <a:r>
              <a:rPr lang="nl-BE" dirty="0" smtClean="0"/>
              <a:t> </a:t>
            </a:r>
            <a:r>
              <a:rPr lang="nl-BE" dirty="0" err="1" smtClean="0"/>
              <a:t>kloklezen</a:t>
            </a:r>
            <a:r>
              <a:rPr lang="nl-BE" dirty="0" smtClean="0"/>
              <a:t> (ANOVA)</a:t>
            </a:r>
          </a:p>
          <a:p>
            <a:r>
              <a:rPr lang="nl-BE" dirty="0" smtClean="0"/>
              <a:t>RQ: </a:t>
            </a:r>
          </a:p>
          <a:p>
            <a:pPr lvl="1"/>
            <a:r>
              <a:rPr lang="nl-BE" dirty="0" smtClean="0"/>
              <a:t>kunnen Chinese kinderen op jongere leeftijd </a:t>
            </a:r>
            <a:r>
              <a:rPr lang="nl-BE" dirty="0" err="1" smtClean="0"/>
              <a:t>kloklezen</a:t>
            </a:r>
            <a:r>
              <a:rPr lang="nl-BE" dirty="0" smtClean="0"/>
              <a:t>? </a:t>
            </a:r>
          </a:p>
          <a:p>
            <a:pPr lvl="1"/>
            <a:r>
              <a:rPr lang="nl-BE" dirty="0" smtClean="0"/>
              <a:t>Kunnen verschillen in prestatie verklaard worden vanuit verschillen in curriculum?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Kloklezen</a:t>
            </a:r>
            <a:r>
              <a:rPr lang="nl-BE" dirty="0" smtClean="0"/>
              <a:t> in Vlaanderen en China</a:t>
            </a:r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AERA New Orleans – Ineke Imbo – April 2011</a:t>
            </a:r>
            <a:endParaRPr lang="en-GB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idx="4294967295"/>
          </p:nvPr>
        </p:nvGraphicFramePr>
        <p:xfrm>
          <a:off x="285720" y="2000240"/>
          <a:ext cx="8070878" cy="3744864"/>
        </p:xfrm>
        <a:graphic>
          <a:graphicData uri="http://schemas.openxmlformats.org/presentationml/2006/ole">
            <p:oleObj spid="_x0000_s18434" name="Chart" r:id="rId4" imgW="7094414" imgH="3291840" progId="Excel.Sheet.8">
              <p:embed/>
            </p:oleObj>
          </a:graphicData>
        </a:graphic>
      </p:graphicFrame>
      <p:cxnSp>
        <p:nvCxnSpPr>
          <p:cNvPr id="4" name="Rechte verbindingslijn met pijl 3"/>
          <p:cNvCxnSpPr>
            <a:cxnSpLocks noChangeShapeType="1"/>
          </p:cNvCxnSpPr>
          <p:nvPr/>
        </p:nvCxnSpPr>
        <p:spPr bwMode="auto">
          <a:xfrm rot="10800000" flipV="1">
            <a:off x="1142976" y="3786190"/>
            <a:ext cx="1230313" cy="12700"/>
          </a:xfrm>
          <a:prstGeom prst="straightConnector1">
            <a:avLst/>
          </a:prstGeom>
          <a:noFill/>
          <a:ln w="25400" algn="ctr">
            <a:solidFill>
              <a:srgbClr val="FF66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" name="Rechte verbindingslijn met pijl 5"/>
          <p:cNvCxnSpPr>
            <a:cxnSpLocks noChangeShapeType="1"/>
          </p:cNvCxnSpPr>
          <p:nvPr/>
        </p:nvCxnSpPr>
        <p:spPr bwMode="auto">
          <a:xfrm rot="10800000" flipV="1">
            <a:off x="1857356" y="3143248"/>
            <a:ext cx="1231900" cy="12700"/>
          </a:xfrm>
          <a:prstGeom prst="straightConnector1">
            <a:avLst/>
          </a:prstGeom>
          <a:noFill/>
          <a:ln w="25400" algn="ctr">
            <a:solidFill>
              <a:srgbClr val="FF66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" name="Rechte verbindingslijn met pijl 6"/>
          <p:cNvCxnSpPr>
            <a:cxnSpLocks noChangeShapeType="1"/>
          </p:cNvCxnSpPr>
          <p:nvPr/>
        </p:nvCxnSpPr>
        <p:spPr bwMode="auto">
          <a:xfrm rot="10800000" flipV="1">
            <a:off x="5214942" y="3429000"/>
            <a:ext cx="1231900" cy="14287"/>
          </a:xfrm>
          <a:prstGeom prst="straightConnector1">
            <a:avLst/>
          </a:prstGeom>
          <a:noFill/>
          <a:ln w="25400" algn="ctr">
            <a:solidFill>
              <a:srgbClr val="FF6600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Vergelijking </a:t>
            </a:r>
            <a:r>
              <a:rPr lang="nl-BE" dirty="0" err="1" smtClean="0"/>
              <a:t>vlaanderen</a:t>
            </a:r>
            <a:r>
              <a:rPr lang="nl-BE" dirty="0" smtClean="0"/>
              <a:t> - </a:t>
            </a:r>
            <a:r>
              <a:rPr lang="nl-BE" dirty="0" err="1" smtClean="0"/>
              <a:t>china</a:t>
            </a:r>
            <a:endParaRPr lang="nl-BE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Gelijkenissen:</a:t>
            </a:r>
          </a:p>
          <a:p>
            <a:pPr lvl="1"/>
            <a:r>
              <a:rPr lang="nl-BE" dirty="0" smtClean="0"/>
              <a:t>Didactiek in handboeken</a:t>
            </a:r>
          </a:p>
          <a:p>
            <a:pPr lvl="1"/>
            <a:r>
              <a:rPr lang="nl-BE" dirty="0" smtClean="0"/>
              <a:t>Type oefeningen</a:t>
            </a:r>
          </a:p>
          <a:p>
            <a:pPr lvl="1"/>
            <a:r>
              <a:rPr lang="nl-BE" dirty="0" smtClean="0"/>
              <a:t>Lestijden </a:t>
            </a:r>
          </a:p>
          <a:p>
            <a:pPr lvl="1"/>
            <a:r>
              <a:rPr lang="nl-BE" dirty="0" smtClean="0"/>
              <a:t>Doelen / eindtermen</a:t>
            </a:r>
          </a:p>
          <a:p>
            <a:endParaRPr lang="nl-BE" dirty="0" smtClean="0"/>
          </a:p>
          <a:p>
            <a:r>
              <a:rPr lang="nl-BE" dirty="0" smtClean="0"/>
              <a:t>Verschillen:</a:t>
            </a:r>
          </a:p>
          <a:p>
            <a:pPr lvl="1"/>
            <a:r>
              <a:rPr lang="nl-BE" dirty="0" smtClean="0"/>
              <a:t>Opbouw </a:t>
            </a:r>
          </a:p>
          <a:p>
            <a:pPr lvl="1"/>
            <a:r>
              <a:rPr lang="nl-BE" dirty="0" smtClean="0"/>
              <a:t>Aard curriculum</a:t>
            </a:r>
          </a:p>
        </p:txBody>
      </p:sp>
      <p:cxnSp>
        <p:nvCxnSpPr>
          <p:cNvPr id="14" name="Rechte verbindingslijn met pijl 13"/>
          <p:cNvCxnSpPr/>
          <p:nvPr/>
        </p:nvCxnSpPr>
        <p:spPr>
          <a:xfrm>
            <a:off x="4929190" y="2786058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5643570" y="2571744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= didactiek</a:t>
            </a:r>
            <a:endParaRPr lang="nl-BE" sz="2800" b="1" dirty="0"/>
          </a:p>
        </p:txBody>
      </p:sp>
      <p:sp>
        <p:nvSpPr>
          <p:cNvPr id="17" name="Afgeronde rechthoek 16"/>
          <p:cNvSpPr/>
          <p:nvPr/>
        </p:nvSpPr>
        <p:spPr>
          <a:xfrm>
            <a:off x="785786" y="4500570"/>
            <a:ext cx="2857520" cy="785818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fgeronde rechthoek 17"/>
          <p:cNvSpPr/>
          <p:nvPr/>
        </p:nvSpPr>
        <p:spPr>
          <a:xfrm>
            <a:off x="857224" y="2071678"/>
            <a:ext cx="4071966" cy="1571636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20" name="Rechte verbindingslijn met pijl 19"/>
          <p:cNvCxnSpPr/>
          <p:nvPr/>
        </p:nvCxnSpPr>
        <p:spPr>
          <a:xfrm>
            <a:off x="3643306" y="471488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hoek 20"/>
          <p:cNvSpPr/>
          <p:nvPr/>
        </p:nvSpPr>
        <p:spPr>
          <a:xfrm>
            <a:off x="4643438" y="4357694"/>
            <a:ext cx="27860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= curriculum</a:t>
            </a:r>
            <a:endParaRPr lang="nl-B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Vergelijking </a:t>
            </a:r>
            <a:r>
              <a:rPr lang="nl-BE" dirty="0" err="1" smtClean="0"/>
              <a:t>vlaanderen</a:t>
            </a:r>
            <a:r>
              <a:rPr lang="nl-BE" dirty="0" smtClean="0"/>
              <a:t> - </a:t>
            </a:r>
            <a:r>
              <a:rPr lang="nl-BE" dirty="0" err="1" smtClean="0"/>
              <a:t>china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Opbouw curriculum:</a:t>
            </a:r>
          </a:p>
          <a:p>
            <a:pPr lvl="1"/>
            <a:r>
              <a:rPr lang="nl-BE" dirty="0" smtClean="0"/>
              <a:t>Alles in </a:t>
            </a:r>
            <a:r>
              <a:rPr lang="nl-BE" dirty="0" err="1" smtClean="0"/>
              <a:t>1</a:t>
            </a:r>
            <a:r>
              <a:rPr lang="nl-BE" baseline="30000" dirty="0" err="1" smtClean="0"/>
              <a:t>e</a:t>
            </a:r>
            <a:r>
              <a:rPr lang="nl-BE" dirty="0" smtClean="0"/>
              <a:t> leerjaar</a:t>
            </a:r>
          </a:p>
          <a:p>
            <a:pPr lvl="1"/>
            <a:r>
              <a:rPr lang="nl-BE" dirty="0" smtClean="0"/>
              <a:t>uur, half uur en kwartier in </a:t>
            </a:r>
            <a:r>
              <a:rPr lang="nl-BE" dirty="0" err="1" smtClean="0"/>
              <a:t>1</a:t>
            </a:r>
            <a:r>
              <a:rPr lang="nl-BE" baseline="30000" dirty="0" err="1" smtClean="0"/>
              <a:t>e</a:t>
            </a:r>
            <a:r>
              <a:rPr lang="nl-BE" dirty="0" smtClean="0"/>
              <a:t> semester,</a:t>
            </a:r>
          </a:p>
          <a:p>
            <a:pPr lvl="1"/>
            <a:r>
              <a:rPr lang="nl-BE" dirty="0" smtClean="0"/>
              <a:t> </a:t>
            </a:r>
            <a:r>
              <a:rPr lang="nl-BE" dirty="0" err="1" smtClean="0"/>
              <a:t>5-min</a:t>
            </a:r>
            <a:r>
              <a:rPr lang="nl-BE" dirty="0" smtClean="0"/>
              <a:t> en </a:t>
            </a:r>
            <a:r>
              <a:rPr lang="nl-BE" dirty="0" err="1" smtClean="0"/>
              <a:t>1-min</a:t>
            </a:r>
            <a:r>
              <a:rPr lang="nl-BE" dirty="0" smtClean="0"/>
              <a:t> in </a:t>
            </a:r>
            <a:r>
              <a:rPr lang="nl-BE" dirty="0" err="1" smtClean="0"/>
              <a:t>2</a:t>
            </a:r>
            <a:r>
              <a:rPr lang="nl-BE" baseline="30000" dirty="0" err="1" smtClean="0"/>
              <a:t>e</a:t>
            </a:r>
            <a:r>
              <a:rPr lang="nl-BE" dirty="0" smtClean="0"/>
              <a:t> semester</a:t>
            </a:r>
          </a:p>
          <a:p>
            <a:pPr lvl="1"/>
            <a:r>
              <a:rPr lang="nl-BE" dirty="0" err="1" smtClean="0"/>
              <a:t>3</a:t>
            </a:r>
            <a:r>
              <a:rPr lang="nl-BE" baseline="30000" dirty="0" err="1" smtClean="0"/>
              <a:t>e</a:t>
            </a:r>
            <a:r>
              <a:rPr lang="nl-BE" dirty="0" smtClean="0"/>
              <a:t> leerjaar: focus op toepassen</a:t>
            </a:r>
          </a:p>
          <a:p>
            <a:r>
              <a:rPr lang="nl-BE" dirty="0" smtClean="0"/>
              <a:t>Aard curriculum:</a:t>
            </a:r>
          </a:p>
          <a:p>
            <a:pPr lvl="1"/>
            <a:r>
              <a:rPr lang="nl-BE" dirty="0" err="1" smtClean="0"/>
              <a:t>Spiral</a:t>
            </a:r>
            <a:r>
              <a:rPr lang="nl-BE" dirty="0" smtClean="0"/>
              <a:t> versus </a:t>
            </a:r>
            <a:r>
              <a:rPr lang="nl-BE" dirty="0" err="1" smtClean="0"/>
              <a:t>sequential</a:t>
            </a:r>
            <a:endParaRPr lang="nl-BE" dirty="0" smtClean="0"/>
          </a:p>
          <a:p>
            <a:pPr lvl="1"/>
            <a:r>
              <a:rPr lang="nl-BE" dirty="0" smtClean="0"/>
              <a:t>Herhaling: geen versus veel</a:t>
            </a:r>
          </a:p>
          <a:p>
            <a:pPr lvl="1"/>
            <a:r>
              <a:rPr lang="nl-BE" dirty="0" smtClean="0"/>
              <a:t>Doelstelling: 9 jaar versus 12 jaar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Theoretisch kader</a:t>
            </a:r>
          </a:p>
          <a:p>
            <a:r>
              <a:rPr lang="nl-BE" dirty="0" err="1" smtClean="0"/>
              <a:t>Kloklezen</a:t>
            </a:r>
            <a:r>
              <a:rPr lang="nl-BE" dirty="0" smtClean="0"/>
              <a:t> binnen wiskunde?</a:t>
            </a:r>
          </a:p>
          <a:p>
            <a:pPr lvl="1"/>
            <a:r>
              <a:rPr lang="nl-BE" dirty="0" smtClean="0"/>
              <a:t>Studie 1: onderliggende cognitieve vaardigheden</a:t>
            </a:r>
          </a:p>
          <a:p>
            <a:pPr lvl="1"/>
            <a:r>
              <a:rPr lang="nl-BE" dirty="0" smtClean="0"/>
              <a:t>Studie 2: impact van rekenmoeilijkheden</a:t>
            </a:r>
          </a:p>
          <a:p>
            <a:r>
              <a:rPr lang="nl-BE" dirty="0" err="1" smtClean="0"/>
              <a:t>Kloklezen</a:t>
            </a:r>
            <a:r>
              <a:rPr lang="nl-BE" dirty="0" smtClean="0"/>
              <a:t> in het curriculum</a:t>
            </a:r>
          </a:p>
          <a:p>
            <a:pPr lvl="1"/>
            <a:r>
              <a:rPr lang="nl-BE" dirty="0" smtClean="0"/>
              <a:t>Situering</a:t>
            </a:r>
          </a:p>
          <a:p>
            <a:pPr lvl="1"/>
            <a:r>
              <a:rPr lang="nl-BE" dirty="0" smtClean="0"/>
              <a:t>Studie 3: Vergelijking China</a:t>
            </a:r>
          </a:p>
          <a:p>
            <a:r>
              <a:rPr lang="nl-BE" dirty="0" smtClean="0"/>
              <a:t>Vervolg: vragen bij verwerking kwalitatieve data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Chinees curriculum overnemen?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Vroeg geleerd = vroeg verworven </a:t>
            </a:r>
            <a:r>
              <a:rPr lang="nl-BE" sz="1800" dirty="0" smtClean="0"/>
              <a:t>(in China)</a:t>
            </a:r>
            <a:endParaRPr lang="nl-BE" dirty="0" smtClean="0"/>
          </a:p>
          <a:p>
            <a:r>
              <a:rPr lang="nl-BE" dirty="0" smtClean="0"/>
              <a:t>Maar toch enkele verschillen:</a:t>
            </a:r>
          </a:p>
          <a:p>
            <a:pPr lvl="1"/>
            <a:r>
              <a:rPr lang="nl-BE" dirty="0" smtClean="0"/>
              <a:t>Rekenvaardigheid</a:t>
            </a:r>
          </a:p>
          <a:p>
            <a:pPr lvl="1"/>
            <a:r>
              <a:rPr lang="nl-BE" dirty="0" smtClean="0"/>
              <a:t>Taal </a:t>
            </a:r>
          </a:p>
          <a:p>
            <a:pPr lvl="1"/>
            <a:r>
              <a:rPr lang="nl-BE" dirty="0" smtClean="0"/>
              <a:t>Cultuur </a:t>
            </a:r>
          </a:p>
          <a:p>
            <a:r>
              <a:rPr lang="nl-BE" dirty="0" smtClean="0"/>
              <a:t>Conclusie: verder onderzoek nodig zodat wiskundecurriculum kan herzien worden</a:t>
            </a:r>
          </a:p>
          <a:p>
            <a:pPr lvl="1"/>
            <a:r>
              <a:rPr lang="nl-BE" dirty="0" smtClean="0"/>
              <a:t>Samenwerking onderwijs &amp; onderzoek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conclusies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 smtClean="0"/>
              <a:t>Kloklezen</a:t>
            </a:r>
            <a:r>
              <a:rPr lang="nl-BE" dirty="0" smtClean="0"/>
              <a:t> past binnen lessen wiskunde</a:t>
            </a:r>
          </a:p>
          <a:p>
            <a:pPr lvl="1"/>
            <a:r>
              <a:rPr lang="nl-BE" dirty="0" smtClean="0"/>
              <a:t>Matige correlatie met algemene rekenvaardigheid</a:t>
            </a:r>
          </a:p>
          <a:p>
            <a:pPr lvl="1"/>
            <a:r>
              <a:rPr lang="nl-BE" dirty="0" smtClean="0"/>
              <a:t>Kinderen met rekenmoeilijkheden ervaren meer problemen met </a:t>
            </a:r>
            <a:r>
              <a:rPr lang="nl-BE" dirty="0" err="1" smtClean="0"/>
              <a:t>kloklezen</a:t>
            </a:r>
            <a:endParaRPr lang="nl-BE" dirty="0" smtClean="0"/>
          </a:p>
          <a:p>
            <a:r>
              <a:rPr lang="nl-BE" dirty="0" err="1" smtClean="0"/>
              <a:t>Kloklezen</a:t>
            </a:r>
            <a:r>
              <a:rPr lang="nl-BE" dirty="0" smtClean="0"/>
              <a:t> is een complexe vaardigheid die niet alleen rekenvaardigheid vergt maar ook taalvaardigheid en ruimtelijk inzicht</a:t>
            </a:r>
          </a:p>
          <a:p>
            <a:r>
              <a:rPr lang="nl-BE" dirty="0" smtClean="0"/>
              <a:t>De manier waarop </a:t>
            </a:r>
            <a:r>
              <a:rPr lang="nl-BE" dirty="0" err="1" smtClean="0"/>
              <a:t>kloklezen</a:t>
            </a:r>
            <a:r>
              <a:rPr lang="nl-BE" dirty="0" smtClean="0"/>
              <a:t> in het curriculum is opgenomen is niet noodzakelijk de meest efficiënte en effectieve manier</a:t>
            </a:r>
          </a:p>
          <a:p>
            <a:r>
              <a:rPr lang="nl-BE" dirty="0" smtClean="0"/>
              <a:t>Verder onderzoek is nodig om te bepalen wanneer </a:t>
            </a:r>
            <a:r>
              <a:rPr lang="nl-BE" dirty="0" err="1" smtClean="0"/>
              <a:t>kloklezen</a:t>
            </a:r>
            <a:r>
              <a:rPr lang="nl-BE" dirty="0" smtClean="0"/>
              <a:t> aan Vlaamse kinderen best kan aangeleerd worden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Vervolg…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BE" dirty="0" smtClean="0"/>
              <a:t>Volgende geplande studie: strategieën, fouten en attitude van leerlingen </a:t>
            </a:r>
            <a:r>
              <a:rPr lang="nl-BE" dirty="0" err="1" smtClean="0"/>
              <a:t>tav</a:t>
            </a:r>
            <a:r>
              <a:rPr lang="nl-BE" dirty="0" smtClean="0"/>
              <a:t> </a:t>
            </a:r>
            <a:r>
              <a:rPr lang="nl-BE" dirty="0" err="1" smtClean="0"/>
              <a:t>kloklezen</a:t>
            </a:r>
            <a:endParaRPr lang="nl-BE" dirty="0" smtClean="0"/>
          </a:p>
          <a:p>
            <a:r>
              <a:rPr lang="nl-BE" dirty="0" smtClean="0"/>
              <a:t>Doel = inzicht krijgen in proces</a:t>
            </a:r>
          </a:p>
          <a:p>
            <a:r>
              <a:rPr lang="nl-BE" dirty="0" smtClean="0"/>
              <a:t>Kwalitatieve data:</a:t>
            </a:r>
          </a:p>
          <a:p>
            <a:pPr lvl="1"/>
            <a:r>
              <a:rPr lang="nl-BE" dirty="0" smtClean="0"/>
              <a:t>170 gestructureerde interviews met kinderen uit </a:t>
            </a:r>
            <a:r>
              <a:rPr lang="nl-BE" dirty="0" err="1" smtClean="0"/>
              <a:t>3</a:t>
            </a:r>
            <a:r>
              <a:rPr lang="nl-BE" baseline="30000" dirty="0" err="1" smtClean="0"/>
              <a:t>e</a:t>
            </a:r>
            <a:r>
              <a:rPr lang="nl-BE" dirty="0" smtClean="0"/>
              <a:t> leerjaar</a:t>
            </a:r>
          </a:p>
          <a:p>
            <a:pPr lvl="1"/>
            <a:r>
              <a:rPr lang="nl-BE" dirty="0" smtClean="0"/>
              <a:t>12 analoge klokken, 12 digitale klokken, vragenlijst attitude</a:t>
            </a:r>
          </a:p>
          <a:p>
            <a:r>
              <a:rPr lang="nl-BE" dirty="0" smtClean="0"/>
              <a:t>Onderzoeksvragen:</a:t>
            </a:r>
          </a:p>
          <a:p>
            <a:pPr lvl="1"/>
            <a:r>
              <a:rPr lang="nl-BE" dirty="0" smtClean="0"/>
              <a:t>Beschrijvend: welke oplossingsstrategieën hanteren kinderen bij het lezen van analoge en digitale klokken. Welke fouten maken ze? Wat is hun houding?</a:t>
            </a:r>
          </a:p>
          <a:p>
            <a:pPr lvl="1"/>
            <a:r>
              <a:rPr lang="nl-BE" dirty="0" smtClean="0"/>
              <a:t>Empirisch: is er een verband tussen strategieën, fouten en attitude?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Vervolg…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BE" dirty="0" smtClean="0"/>
              <a:t>Probleem: verwerken van data</a:t>
            </a:r>
          </a:p>
          <a:p>
            <a:r>
              <a:rPr lang="nl-BE" dirty="0" smtClean="0"/>
              <a:t>Coderen van interviews:</a:t>
            </a:r>
          </a:p>
          <a:p>
            <a:pPr lvl="1"/>
            <a:r>
              <a:rPr lang="nl-BE" dirty="0" err="1" smtClean="0"/>
              <a:t>Nvivo</a:t>
            </a:r>
            <a:endParaRPr lang="nl-BE" dirty="0" smtClean="0"/>
          </a:p>
          <a:p>
            <a:pPr lvl="1"/>
            <a:r>
              <a:rPr lang="nl-BE" dirty="0" smtClean="0"/>
              <a:t>Codeerschema: hoe opbouwen in functie van data-analyse?</a:t>
            </a:r>
          </a:p>
          <a:p>
            <a:pPr lvl="1"/>
            <a:r>
              <a:rPr lang="nl-BE" dirty="0" smtClean="0"/>
              <a:t>Hoeveel codeurs? </a:t>
            </a:r>
            <a:r>
              <a:rPr lang="nl-BE" dirty="0" err="1" smtClean="0"/>
              <a:t>Interbetrouwbaarheid</a:t>
            </a:r>
            <a:r>
              <a:rPr lang="nl-BE" dirty="0" smtClean="0"/>
              <a:t>?</a:t>
            </a:r>
          </a:p>
          <a:p>
            <a:pPr lvl="1"/>
            <a:r>
              <a:rPr lang="nl-BE" dirty="0" smtClean="0"/>
              <a:t>Mogelijkheid tot kwantificeren?</a:t>
            </a:r>
          </a:p>
          <a:p>
            <a:pPr lvl="2"/>
            <a:r>
              <a:rPr lang="nl-BE" dirty="0" smtClean="0"/>
              <a:t>Attitudelijst: per item ingevoerd in </a:t>
            </a:r>
            <a:r>
              <a:rPr lang="nl-BE" dirty="0" err="1" smtClean="0"/>
              <a:t>spss</a:t>
            </a:r>
            <a:r>
              <a:rPr lang="nl-BE" dirty="0" smtClean="0"/>
              <a:t> (</a:t>
            </a:r>
            <a:r>
              <a:rPr lang="nl-BE" dirty="0" err="1" smtClean="0"/>
              <a:t>likert-schaal</a:t>
            </a:r>
            <a:r>
              <a:rPr lang="nl-BE" dirty="0" smtClean="0"/>
              <a:t>), somscores op totaal en subschalen</a:t>
            </a:r>
          </a:p>
          <a:p>
            <a:pPr lvl="2"/>
            <a:r>
              <a:rPr lang="nl-BE" dirty="0" smtClean="0"/>
              <a:t>Strategieën: </a:t>
            </a:r>
            <a:r>
              <a:rPr lang="nl-BE" dirty="0" err="1" smtClean="0"/>
              <a:t>2-ledig</a:t>
            </a:r>
            <a:endParaRPr lang="nl-BE" dirty="0" smtClean="0"/>
          </a:p>
          <a:p>
            <a:pPr lvl="3"/>
            <a:r>
              <a:rPr lang="nl-BE" dirty="0" smtClean="0"/>
              <a:t>Welke strategie?</a:t>
            </a:r>
          </a:p>
          <a:p>
            <a:pPr lvl="3"/>
            <a:r>
              <a:rPr lang="nl-BE" dirty="0" smtClean="0"/>
              <a:t>Aantal strategieën</a:t>
            </a:r>
          </a:p>
          <a:p>
            <a:pPr lvl="2"/>
            <a:r>
              <a:rPr lang="nl-BE" dirty="0" smtClean="0"/>
              <a:t>Fouten: </a:t>
            </a:r>
            <a:r>
              <a:rPr lang="nl-BE" dirty="0" err="1" smtClean="0"/>
              <a:t>2-ledig</a:t>
            </a:r>
            <a:endParaRPr lang="nl-BE" dirty="0" smtClean="0"/>
          </a:p>
          <a:p>
            <a:pPr lvl="3"/>
            <a:r>
              <a:rPr lang="nl-BE" dirty="0" smtClean="0"/>
              <a:t>Type fout?</a:t>
            </a:r>
          </a:p>
          <a:p>
            <a:pPr lvl="3"/>
            <a:r>
              <a:rPr lang="nl-BE" dirty="0" smtClean="0"/>
              <a:t>Aantal </a:t>
            </a:r>
          </a:p>
          <a:p>
            <a:pPr lvl="1"/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Codeerschema: welke info is nodig?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Zelfde strategieën en fouten op analoge en digitale klok?</a:t>
            </a:r>
          </a:p>
          <a:p>
            <a:pPr lvl="1"/>
            <a:r>
              <a:rPr lang="nl-BE" dirty="0" smtClean="0"/>
              <a:t>Opsplitsen van analoog en digitaal</a:t>
            </a:r>
          </a:p>
          <a:p>
            <a:r>
              <a:rPr lang="nl-BE" dirty="0" smtClean="0"/>
              <a:t>Gebruiken kinderen andere strategieën voor eenvoudige taken (</a:t>
            </a:r>
            <a:r>
              <a:rPr lang="nl-BE" dirty="0" err="1" smtClean="0"/>
              <a:t>vb</a:t>
            </a:r>
            <a:r>
              <a:rPr lang="nl-BE" dirty="0" smtClean="0"/>
              <a:t> uur) dan voor complexe taken (</a:t>
            </a:r>
            <a:r>
              <a:rPr lang="nl-BE" dirty="0" err="1" smtClean="0"/>
              <a:t>vb</a:t>
            </a:r>
            <a:r>
              <a:rPr lang="nl-BE" dirty="0" smtClean="0"/>
              <a:t> </a:t>
            </a:r>
            <a:r>
              <a:rPr lang="nl-BE" dirty="0" err="1" smtClean="0"/>
              <a:t>1-min</a:t>
            </a:r>
            <a:r>
              <a:rPr lang="nl-BE" dirty="0" smtClean="0"/>
              <a:t>)?</a:t>
            </a:r>
          </a:p>
          <a:p>
            <a:pPr lvl="1"/>
            <a:r>
              <a:rPr lang="nl-BE" dirty="0" smtClean="0"/>
              <a:t>Strategieën </a:t>
            </a:r>
            <a:r>
              <a:rPr lang="nl-BE" dirty="0" err="1" smtClean="0"/>
              <a:t>opspliten</a:t>
            </a:r>
            <a:r>
              <a:rPr lang="nl-BE" dirty="0" smtClean="0"/>
              <a:t> naar subtaken</a:t>
            </a:r>
          </a:p>
          <a:p>
            <a:r>
              <a:rPr lang="nl-BE" dirty="0" smtClean="0"/>
              <a:t>Maken kinderen andere fouten op eenvoudige taken dan op complexe taken?</a:t>
            </a:r>
          </a:p>
          <a:p>
            <a:pPr lvl="1"/>
            <a:r>
              <a:rPr lang="nl-BE" dirty="0" smtClean="0"/>
              <a:t>Fouten opsplitsen per subtaak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Codeerschema (aanzet)</a:t>
            </a:r>
            <a:endParaRPr lang="nl-BE" dirty="0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8366" t="20788" r="52846" b="41666"/>
          <a:stretch>
            <a:fillRect/>
          </a:stretch>
        </p:blipFill>
        <p:spPr bwMode="auto">
          <a:xfrm>
            <a:off x="357158" y="1357298"/>
            <a:ext cx="7500958" cy="530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9183" t="20892" r="55495" b="12404"/>
          <a:stretch>
            <a:fillRect/>
          </a:stretch>
        </p:blipFill>
        <p:spPr bwMode="auto">
          <a:xfrm>
            <a:off x="357158" y="214290"/>
            <a:ext cx="7715304" cy="63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Kwantificeren van data?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Studie gaat verder dan beschrijven: zoeken naar verbanden/correlaties</a:t>
            </a:r>
          </a:p>
          <a:p>
            <a:r>
              <a:rPr lang="nl-BE" dirty="0" smtClean="0"/>
              <a:t>Hoe kan kwalitatieve info over strategieën en fouten gekwantificeerd worden?</a:t>
            </a:r>
          </a:p>
          <a:p>
            <a:r>
              <a:rPr lang="nl-BE" dirty="0" smtClean="0"/>
              <a:t>Momenteel: </a:t>
            </a:r>
            <a:r>
              <a:rPr lang="nl-BE" dirty="0" err="1" smtClean="0"/>
              <a:t>spps-bestand</a:t>
            </a:r>
            <a:r>
              <a:rPr lang="nl-BE" dirty="0" smtClean="0"/>
              <a:t> met data </a:t>
            </a:r>
            <a:r>
              <a:rPr lang="nl-BE" dirty="0" err="1" smtClean="0"/>
              <a:t>mbt</a:t>
            </a:r>
            <a:r>
              <a:rPr lang="nl-BE" dirty="0" smtClean="0"/>
              <a:t> attitudes</a:t>
            </a:r>
          </a:p>
          <a:p>
            <a:pPr lvl="1"/>
            <a:r>
              <a:rPr lang="nl-BE" dirty="0" smtClean="0"/>
              <a:t>1 lijn per respondent</a:t>
            </a:r>
          </a:p>
          <a:p>
            <a:pPr lvl="1"/>
            <a:r>
              <a:rPr lang="nl-BE" dirty="0" smtClean="0"/>
              <a:t>Scores per item</a:t>
            </a:r>
          </a:p>
          <a:p>
            <a:pPr lvl="1"/>
            <a:r>
              <a:rPr lang="nl-BE" dirty="0" smtClean="0"/>
              <a:t>Somscores op subschalen</a:t>
            </a:r>
          </a:p>
          <a:p>
            <a:r>
              <a:rPr lang="nl-BE" dirty="0" smtClean="0"/>
              <a:t>Fouten:</a:t>
            </a:r>
          </a:p>
          <a:p>
            <a:pPr lvl="1"/>
            <a:r>
              <a:rPr lang="nl-BE" dirty="0" smtClean="0"/>
              <a:t>Voor elk van de 24 items: juist/fout =&gt; aantal fouten</a:t>
            </a:r>
          </a:p>
          <a:p>
            <a:pPr lvl="1"/>
            <a:r>
              <a:rPr lang="nl-BE" dirty="0" smtClean="0"/>
              <a:t>Type fouten?</a:t>
            </a:r>
          </a:p>
          <a:p>
            <a:r>
              <a:rPr lang="nl-BE" dirty="0" smtClean="0"/>
              <a:t>Strategieën: vaak meer dan 1 strategie per item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Wordt vervolgd…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Theoretisch kader</a:t>
            </a:r>
            <a:endParaRPr lang="nl-BE" dirty="0"/>
          </a:p>
        </p:txBody>
      </p:sp>
      <p:pic>
        <p:nvPicPr>
          <p:cNvPr id="4" name="Tijdelijke aanduiding voor inhoud 3" descr="schema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7575550" cy="5214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 kernvragen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Onderwijzen we tijdgerelateerde vaardigheden, en meer specifiek </a:t>
            </a:r>
            <a:r>
              <a:rPr lang="nl-BE" dirty="0" err="1" smtClean="0"/>
              <a:t>kloklezen</a:t>
            </a:r>
            <a:r>
              <a:rPr lang="nl-BE" dirty="0" smtClean="0"/>
              <a:t>, met recht en reden binnen wiskunde?</a:t>
            </a:r>
          </a:p>
          <a:p>
            <a:pPr marL="514350" indent="-514350" algn="ctr">
              <a:buFont typeface="+mj-lt"/>
              <a:buAutoNum type="arabicPeriod"/>
            </a:pP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Onderwijzen we </a:t>
            </a:r>
            <a:r>
              <a:rPr lang="nl-BE" dirty="0" err="1" smtClean="0"/>
              <a:t>kloklezen</a:t>
            </a:r>
            <a:r>
              <a:rPr lang="nl-BE" dirty="0" smtClean="0"/>
              <a:t> op de meest effectieve en efficiënte manier?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pPr marL="514350" indent="-514350"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Deel 1</a:t>
            </a:r>
            <a:br>
              <a:rPr lang="nl-BE" dirty="0" smtClean="0"/>
            </a:br>
            <a:r>
              <a:rPr lang="nl-BE" dirty="0" err="1" smtClean="0"/>
              <a:t>Kloklezen</a:t>
            </a:r>
            <a:r>
              <a:rPr lang="nl-BE" dirty="0" smtClean="0"/>
              <a:t> = wiskunde?</a:t>
            </a:r>
            <a:endParaRPr lang="nl-BE" dirty="0"/>
          </a:p>
        </p:txBody>
      </p:sp>
      <p:sp>
        <p:nvSpPr>
          <p:cNvPr id="4" name="Afgeronde rechthoek 3"/>
          <p:cNvSpPr/>
          <p:nvPr/>
        </p:nvSpPr>
        <p:spPr>
          <a:xfrm>
            <a:off x="428596" y="2571744"/>
            <a:ext cx="13573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wiskunde</a:t>
            </a:r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2285984" y="1928802"/>
            <a:ext cx="207170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nl-BE" dirty="0" smtClean="0"/>
              <a:t>Getallenkennis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nl-BE" dirty="0" smtClean="0"/>
              <a:t> Bewerkingen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nl-BE" dirty="0" smtClean="0"/>
              <a:t> Meetkunde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nl-BE" dirty="0" smtClean="0"/>
              <a:t> Metend rekenen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nl-BE" dirty="0" smtClean="0"/>
              <a:t> Toepassingen</a:t>
            </a:r>
          </a:p>
          <a:p>
            <a:pPr>
              <a:buFontTx/>
              <a:buChar char="-"/>
            </a:pPr>
            <a:endParaRPr lang="nl-BE" dirty="0"/>
          </a:p>
        </p:txBody>
      </p:sp>
      <p:cxnSp>
        <p:nvCxnSpPr>
          <p:cNvPr id="10" name="Rechte verbindingslijn 9"/>
          <p:cNvCxnSpPr/>
          <p:nvPr/>
        </p:nvCxnSpPr>
        <p:spPr>
          <a:xfrm rot="5400000">
            <a:off x="1393803" y="2963859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4" idx="3"/>
          </p:cNvCxnSpPr>
          <p:nvPr/>
        </p:nvCxnSpPr>
        <p:spPr>
          <a:xfrm>
            <a:off x="1785918" y="278605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fgeronde rechthoek 12"/>
          <p:cNvSpPr/>
          <p:nvPr/>
        </p:nvSpPr>
        <p:spPr>
          <a:xfrm>
            <a:off x="2357422" y="3214686"/>
            <a:ext cx="2000264" cy="357190"/>
          </a:xfrm>
          <a:prstGeom prst="round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Tekstvak 13"/>
          <p:cNvSpPr txBox="1"/>
          <p:nvPr/>
        </p:nvSpPr>
        <p:spPr>
          <a:xfrm>
            <a:off x="4786314" y="2500306"/>
            <a:ext cx="2286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BE" dirty="0" smtClean="0"/>
              <a:t>Lengte</a:t>
            </a:r>
          </a:p>
          <a:p>
            <a:pPr>
              <a:buFontTx/>
              <a:buChar char="-"/>
            </a:pPr>
            <a:r>
              <a:rPr lang="nl-BE" dirty="0" smtClean="0"/>
              <a:t> Oppervlakte</a:t>
            </a:r>
          </a:p>
          <a:p>
            <a:pPr>
              <a:buFontTx/>
              <a:buChar char="-"/>
            </a:pPr>
            <a:r>
              <a:rPr lang="nl-BE" dirty="0" smtClean="0"/>
              <a:t>Inhoud en volume</a:t>
            </a:r>
          </a:p>
          <a:p>
            <a:pPr>
              <a:buFontTx/>
              <a:buChar char="-"/>
            </a:pPr>
            <a:r>
              <a:rPr lang="nl-BE" dirty="0" smtClean="0"/>
              <a:t>Geld</a:t>
            </a:r>
          </a:p>
          <a:p>
            <a:pPr>
              <a:buFontTx/>
              <a:buChar char="-"/>
            </a:pPr>
            <a:r>
              <a:rPr lang="nl-BE" dirty="0" smtClean="0"/>
              <a:t> Tijd</a:t>
            </a:r>
          </a:p>
          <a:p>
            <a:pPr>
              <a:buFontTx/>
              <a:buChar char="-"/>
            </a:pPr>
            <a:r>
              <a:rPr lang="nl-BE" dirty="0" smtClean="0"/>
              <a:t> Temperatuur</a:t>
            </a:r>
          </a:p>
          <a:p>
            <a:pPr>
              <a:buFontTx/>
              <a:buChar char="-"/>
            </a:pPr>
            <a:r>
              <a:rPr lang="nl-BE" dirty="0" smtClean="0"/>
              <a:t> Gewicht</a:t>
            </a:r>
          </a:p>
          <a:p>
            <a:pPr>
              <a:buFontTx/>
              <a:buChar char="-"/>
            </a:pPr>
            <a:endParaRPr lang="nl-BE" dirty="0"/>
          </a:p>
        </p:txBody>
      </p:sp>
      <p:cxnSp>
        <p:nvCxnSpPr>
          <p:cNvPr id="16" name="Rechte verbindingslijn 15"/>
          <p:cNvCxnSpPr/>
          <p:nvPr/>
        </p:nvCxnSpPr>
        <p:spPr>
          <a:xfrm rot="5400000">
            <a:off x="3858414" y="349964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stCxn id="13" idx="3"/>
          </p:cNvCxnSpPr>
          <p:nvPr/>
        </p:nvCxnSpPr>
        <p:spPr>
          <a:xfrm>
            <a:off x="4357686" y="3393281"/>
            <a:ext cx="4286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fgeronde rechthoek 22"/>
          <p:cNvSpPr/>
          <p:nvPr/>
        </p:nvSpPr>
        <p:spPr>
          <a:xfrm>
            <a:off x="4857752" y="3643314"/>
            <a:ext cx="785818" cy="285752"/>
          </a:xfrm>
          <a:prstGeom prst="round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kstvak 23"/>
          <p:cNvSpPr txBox="1"/>
          <p:nvPr/>
        </p:nvSpPr>
        <p:spPr>
          <a:xfrm>
            <a:off x="7072330" y="3500438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- Intervallen</a:t>
            </a:r>
          </a:p>
          <a:p>
            <a:pPr>
              <a:buFontTx/>
              <a:buChar char="-"/>
            </a:pPr>
            <a:r>
              <a:rPr lang="nl-BE" dirty="0" smtClean="0"/>
              <a:t> Vraagstukken</a:t>
            </a:r>
          </a:p>
          <a:p>
            <a:pPr>
              <a:buFontTx/>
              <a:buChar char="-"/>
            </a:pPr>
            <a:r>
              <a:rPr lang="nl-BE" dirty="0" smtClean="0"/>
              <a:t> Uurtabellen</a:t>
            </a:r>
          </a:p>
          <a:p>
            <a:pPr>
              <a:buFontTx/>
              <a:buChar char="-"/>
            </a:pPr>
            <a:r>
              <a:rPr lang="nl-BE" dirty="0" smtClean="0"/>
              <a:t> </a:t>
            </a:r>
            <a:r>
              <a:rPr lang="nl-BE" dirty="0" err="1" smtClean="0"/>
              <a:t>Kloklezen</a:t>
            </a:r>
            <a:endParaRPr lang="nl-BE" dirty="0" smtClean="0"/>
          </a:p>
          <a:p>
            <a:pPr>
              <a:buFontTx/>
              <a:buChar char="-"/>
            </a:pPr>
            <a:r>
              <a:rPr lang="nl-BE" dirty="0" smtClean="0"/>
              <a:t> Kalender</a:t>
            </a:r>
          </a:p>
        </p:txBody>
      </p:sp>
      <p:cxnSp>
        <p:nvCxnSpPr>
          <p:cNvPr id="26" name="Rechte verbindingslijn 25"/>
          <p:cNvCxnSpPr/>
          <p:nvPr/>
        </p:nvCxnSpPr>
        <p:spPr>
          <a:xfrm rot="5400000">
            <a:off x="6394066" y="4250140"/>
            <a:ext cx="13573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>
            <a:stCxn id="23" idx="3"/>
          </p:cNvCxnSpPr>
          <p:nvPr/>
        </p:nvCxnSpPr>
        <p:spPr>
          <a:xfrm>
            <a:off x="5643570" y="378619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>
            <a:stCxn id="13" idx="2"/>
          </p:cNvCxnSpPr>
          <p:nvPr/>
        </p:nvCxnSpPr>
        <p:spPr>
          <a:xfrm rot="5400000">
            <a:off x="2393142" y="3750472"/>
            <a:ext cx="1143008" cy="785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1428728" y="4786322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Moeilijk topic binnen wiskunde (TIMMS)</a:t>
            </a:r>
            <a:endParaRPr lang="nl-BE" dirty="0"/>
          </a:p>
        </p:txBody>
      </p:sp>
      <p:cxnSp>
        <p:nvCxnSpPr>
          <p:cNvPr id="38" name="Rechte verbindingslijn met pijl 37"/>
          <p:cNvCxnSpPr>
            <a:stCxn id="23" idx="2"/>
            <a:endCxn id="39" idx="0"/>
          </p:cNvCxnSpPr>
          <p:nvPr/>
        </p:nvCxnSpPr>
        <p:spPr>
          <a:xfrm rot="5400000">
            <a:off x="4589860" y="4411273"/>
            <a:ext cx="1143008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vak 38"/>
          <p:cNvSpPr txBox="1"/>
          <p:nvPr/>
        </p:nvSpPr>
        <p:spPr>
          <a:xfrm>
            <a:off x="4143372" y="5072074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Meest abstracte topic binnen meten</a:t>
            </a:r>
            <a:endParaRPr lang="nl-BE" dirty="0"/>
          </a:p>
        </p:txBody>
      </p:sp>
      <p:cxnSp>
        <p:nvCxnSpPr>
          <p:cNvPr id="41" name="Rechte verbindingslijn met pijl 40"/>
          <p:cNvCxnSpPr>
            <a:endCxn id="46" idx="0"/>
          </p:cNvCxnSpPr>
          <p:nvPr/>
        </p:nvCxnSpPr>
        <p:spPr>
          <a:xfrm rot="5400000">
            <a:off x="7554537" y="4982777"/>
            <a:ext cx="857256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fgeronde rechthoek 42"/>
          <p:cNvSpPr/>
          <p:nvPr/>
        </p:nvSpPr>
        <p:spPr>
          <a:xfrm>
            <a:off x="7143768" y="4357694"/>
            <a:ext cx="1214446" cy="285752"/>
          </a:xfrm>
          <a:prstGeom prst="roundRect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6" name="Tekstvak 45"/>
          <p:cNvSpPr txBox="1"/>
          <p:nvPr/>
        </p:nvSpPr>
        <p:spPr>
          <a:xfrm>
            <a:off x="6786578" y="550070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Beperkte link met rekenen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/>
      <p:bldP spid="23" grpId="0" animBg="1"/>
      <p:bldP spid="24" grpId="0"/>
      <p:bldP spid="35" grpId="0"/>
      <p:bldP spid="39" grpId="0"/>
      <p:bldP spid="43" grpId="0" animBg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Kloklezen</a:t>
            </a:r>
            <a:r>
              <a:rPr lang="nl-BE" dirty="0" smtClean="0"/>
              <a:t> = wiskunde?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dirty="0" smtClean="0"/>
              <a:t>2 studies: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BE" dirty="0" smtClean="0"/>
              <a:t>Studie naar onderliggende cognitieve vaardigheden bij </a:t>
            </a:r>
            <a:r>
              <a:rPr lang="nl-BE" dirty="0" err="1" smtClean="0"/>
              <a:t>TRCs</a:t>
            </a:r>
            <a:endParaRPr lang="nl-BE" dirty="0" smtClean="0"/>
          </a:p>
          <a:p>
            <a:pPr marL="1371600" lvl="2" indent="-514350"/>
            <a:r>
              <a:rPr lang="nl-BE" dirty="0" smtClean="0"/>
              <a:t>Sample: 784 Vlaamse kinderen, </a:t>
            </a:r>
            <a:r>
              <a:rPr lang="nl-BE" dirty="0" err="1" smtClean="0"/>
              <a:t>1</a:t>
            </a:r>
            <a:r>
              <a:rPr lang="nl-BE" baseline="30000" dirty="0" err="1" smtClean="0"/>
              <a:t>e</a:t>
            </a:r>
            <a:r>
              <a:rPr lang="nl-BE" dirty="0" smtClean="0"/>
              <a:t> tem </a:t>
            </a:r>
            <a:r>
              <a:rPr lang="nl-BE" dirty="0" err="1" smtClean="0"/>
              <a:t>6</a:t>
            </a:r>
            <a:r>
              <a:rPr lang="nl-BE" baseline="30000" dirty="0" err="1" smtClean="0"/>
              <a:t>e</a:t>
            </a:r>
            <a:r>
              <a:rPr lang="nl-BE" dirty="0" smtClean="0"/>
              <a:t> leerjaar</a:t>
            </a:r>
          </a:p>
          <a:p>
            <a:pPr marL="1371600" lvl="2" indent="-514350"/>
            <a:r>
              <a:rPr lang="nl-BE" dirty="0" smtClean="0"/>
              <a:t>Getest op 4 domeinen </a:t>
            </a:r>
            <a:r>
              <a:rPr lang="nl-BE" dirty="0" err="1" smtClean="0"/>
              <a:t>adhv</a:t>
            </a:r>
            <a:r>
              <a:rPr lang="nl-BE" dirty="0" smtClean="0"/>
              <a:t> LVS, test tijdscompetentie, Raven, </a:t>
            </a:r>
            <a:r>
              <a:rPr lang="nl-BE" dirty="0" err="1" smtClean="0"/>
              <a:t>Aarnoutse</a:t>
            </a:r>
            <a:endParaRPr lang="nl-BE" dirty="0" smtClean="0"/>
          </a:p>
          <a:p>
            <a:pPr marL="1371600" lvl="2" indent="-514350"/>
            <a:r>
              <a:rPr lang="nl-BE" dirty="0" smtClean="0"/>
              <a:t>SEM in AMOS</a:t>
            </a:r>
          </a:p>
          <a:p>
            <a:pPr marL="1371600" lvl="2" indent="-514350"/>
            <a:r>
              <a:rPr lang="nl-BE" dirty="0" smtClean="0"/>
              <a:t>Alle tijdgerelateerde vaardigheden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BE" dirty="0" smtClean="0"/>
              <a:t>Studie naar impact van rekenmoeilijkheden op leren </a:t>
            </a:r>
            <a:r>
              <a:rPr lang="nl-BE" dirty="0" err="1" smtClean="0"/>
              <a:t>kloklezen</a:t>
            </a:r>
            <a:endParaRPr lang="nl-BE" dirty="0" smtClean="0"/>
          </a:p>
          <a:p>
            <a:pPr marL="1520190" lvl="3" indent="-514350"/>
            <a:r>
              <a:rPr lang="nl-BE" dirty="0" smtClean="0"/>
              <a:t>Zie verder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TRCs</a:t>
            </a:r>
            <a:r>
              <a:rPr lang="nl-BE" dirty="0" smtClean="0"/>
              <a:t> en ruimere cognitieve ontwikkeling</a:t>
            </a:r>
            <a:endParaRPr lang="nl-BE" dirty="0"/>
          </a:p>
        </p:txBody>
      </p:sp>
      <p:pic>
        <p:nvPicPr>
          <p:cNvPr id="4" name="Tijdelijke aanduiding voor inhoud 3" descr="overall model_screenshot.pn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8472518" cy="400833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357554" y="5500702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err="1" smtClean="0"/>
              <a:t>TRCs</a:t>
            </a:r>
            <a:r>
              <a:rPr lang="nl-BE" sz="2400" dirty="0" smtClean="0"/>
              <a:t> bouwen voornamelijk verder op wiskundige vaardigheden</a:t>
            </a:r>
            <a:endParaRPr lang="nl-B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Impact van rekenmoeilijkheden op </a:t>
            </a:r>
            <a:r>
              <a:rPr lang="nl-BE" dirty="0" err="1" smtClean="0"/>
              <a:t>kloklezen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31520" indent="-514350"/>
            <a:r>
              <a:rPr lang="nl-BE" dirty="0" smtClean="0"/>
              <a:t>Sample: 154 rekenzwakke kinderen en 571 normaal scorende kinderen</a:t>
            </a:r>
          </a:p>
          <a:p>
            <a:pPr marL="731520" indent="-514350"/>
            <a:r>
              <a:rPr lang="nl-BE" dirty="0" smtClean="0"/>
              <a:t>Getest op wiskunde (LVS) en </a:t>
            </a:r>
            <a:r>
              <a:rPr lang="nl-BE" dirty="0" err="1" smtClean="0"/>
              <a:t>kloklezen</a:t>
            </a:r>
            <a:endParaRPr lang="nl-BE" dirty="0" smtClean="0"/>
          </a:p>
          <a:p>
            <a:pPr marL="731520" indent="-514350"/>
            <a:r>
              <a:rPr lang="nl-BE" dirty="0" smtClean="0"/>
              <a:t>(M)ANOVA</a:t>
            </a:r>
          </a:p>
          <a:p>
            <a:pPr marL="731520" indent="-514350"/>
            <a:r>
              <a:rPr lang="nl-BE" dirty="0" smtClean="0"/>
              <a:t>Enkel </a:t>
            </a:r>
            <a:r>
              <a:rPr lang="nl-BE" dirty="0" err="1" smtClean="0"/>
              <a:t>kloklezen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Doel: nagaan van rol van rekenvaardigheid in het leren </a:t>
            </a:r>
            <a:r>
              <a:rPr lang="nl-BE" dirty="0" err="1" smtClean="0"/>
              <a:t>kloklezen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Impact van rekenmoeilijkheden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Rekenzwakke kinderen presteren significant zwakker in bijna elk leerjaar</a:t>
            </a:r>
          </a:p>
          <a:p>
            <a:r>
              <a:rPr lang="nl-BE" dirty="0" smtClean="0"/>
              <a:t>Verwerving van </a:t>
            </a:r>
            <a:r>
              <a:rPr lang="nl-BE" dirty="0" err="1" smtClean="0"/>
              <a:t>kloklezen</a:t>
            </a:r>
            <a:r>
              <a:rPr lang="nl-BE" dirty="0" smtClean="0"/>
              <a:t> verloopt trager</a:t>
            </a:r>
          </a:p>
          <a:p>
            <a:pPr>
              <a:buNone/>
            </a:pP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00372"/>
            <a:ext cx="692948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877</TotalTime>
  <Words>1096</Words>
  <Application>Microsoft Office PowerPoint</Application>
  <PresentationFormat>Diavoorstelling (4:3)</PresentationFormat>
  <Paragraphs>200</Paragraphs>
  <Slides>28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0" baseType="lpstr">
      <vt:lpstr>Oriel</vt:lpstr>
      <vt:lpstr>Chart</vt:lpstr>
      <vt:lpstr>Kloklezen: een complexe vaardigheid</vt:lpstr>
      <vt:lpstr>Overzicht </vt:lpstr>
      <vt:lpstr>Theoretisch kader</vt:lpstr>
      <vt:lpstr>2 kernvragen</vt:lpstr>
      <vt:lpstr>Deel 1 Kloklezen = wiskunde?</vt:lpstr>
      <vt:lpstr>Kloklezen = wiskunde?</vt:lpstr>
      <vt:lpstr>TRCs en ruimere cognitieve ontwikkeling</vt:lpstr>
      <vt:lpstr>Impact van rekenmoeilijkheden op kloklezen</vt:lpstr>
      <vt:lpstr>Impact van rekenmoeilijkheden</vt:lpstr>
      <vt:lpstr>Impact van rekenmoeilijkheden</vt:lpstr>
      <vt:lpstr>Impact rekenmoeilijkheden</vt:lpstr>
      <vt:lpstr>Kloklezen als onderdeel van wiskunde?</vt:lpstr>
      <vt:lpstr>Deel 2 kloklezen in het curriculum</vt:lpstr>
      <vt:lpstr>Kloklezen in het curriculum</vt:lpstr>
      <vt:lpstr>Vergelijking vlaanderen - china</vt:lpstr>
      <vt:lpstr>Vergelijking vlaanderen - China </vt:lpstr>
      <vt:lpstr>Kloklezen in Vlaanderen en China</vt:lpstr>
      <vt:lpstr>Vergelijking vlaanderen - china</vt:lpstr>
      <vt:lpstr>Vergelijking vlaanderen - china</vt:lpstr>
      <vt:lpstr>Chinees curriculum overnemen?</vt:lpstr>
      <vt:lpstr>conclusies</vt:lpstr>
      <vt:lpstr>Vervolg…</vt:lpstr>
      <vt:lpstr>Vervolg…</vt:lpstr>
      <vt:lpstr>Codeerschema: welke info is nodig?</vt:lpstr>
      <vt:lpstr>Codeerschema (aanzet)</vt:lpstr>
      <vt:lpstr>Dia 26</vt:lpstr>
      <vt:lpstr>Kwantificeren van data?</vt:lpstr>
      <vt:lpstr>Wordt vervolgd…</vt:lpstr>
    </vt:vector>
  </TitlesOfParts>
  <Company>UGent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Kloklezen: een complexe vaardigheid</dc:title>
  <dc:creator>eburny</dc:creator>
  <cp:lastModifiedBy>eburny</cp:lastModifiedBy>
  <cp:revision>26</cp:revision>
  <dcterms:created xsi:type="dcterms:W3CDTF">2011-06-16T12:43:19Z</dcterms:created>
  <dcterms:modified xsi:type="dcterms:W3CDTF">2011-06-27T13:25:03Z</dcterms:modified>
</cp:coreProperties>
</file>